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81" r:id="rId13"/>
    <p:sldId id="28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</p:sldIdLst>
  <p:sldSz cx="9144000" cy="5143500" type="screen16x9"/>
  <p:notesSz cx="6858000" cy="9144000"/>
  <p:embeddedFontLst>
    <p:embeddedFont>
      <p:font typeface="Pacifico" pitchFamily="2" charset="77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9663"/>
  </p:normalViewPr>
  <p:slideViewPr>
    <p:cSldViewPr snapToGrid="0">
      <p:cViewPr varScale="1">
        <p:scale>
          <a:sx n="112" d="100"/>
          <a:sy n="112" d="100"/>
        </p:scale>
        <p:origin x="1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f0b573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4f0b573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brightness: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Cary Grant in Alfred Hitchcock’s </a:t>
            </a:r>
            <a:r>
              <a:rPr lang="en" i="1" dirty="0"/>
              <a:t>Suspicion</a:t>
            </a:r>
            <a:r>
              <a:rPr lang="en" dirty="0"/>
              <a:t> (1941)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Where does your eye go in this movie still?  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and color intensity help keep visual elements in the foreground or move them to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405214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c49290d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c49290d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</a:rPr>
              <a:t>Also, using a continuum of saturations for a single color allows us to add variety to a presentation without overwhelming our eyes with too many colors.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these examples, brightness is coupled with geometric area to convey information about the relative strength/size/importance of each data element. Visualization software has color-blind palettes. I use these frequently.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c49290d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c49290d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helps as pick details out of a crowd.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c49290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c49290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eyes are drawn to the color.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see this technique used in crowd scenes in movies and TV shows.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c49290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c49290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color is as bad as none at all.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colors are accents. Also, black is an accent color in visualizations.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c49290d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c49290d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another visual explaining the difference between hue, saturation and brightness.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f0b573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f0b573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blindness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affects approximately 1 in 12 men (8%) and 1 in 200 women in the world. There are 3 types (only 2 are shown), with red-green being the most common. Be aware of this when combining colors.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c49290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c49290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c49290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c49290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Definition: Visual property which is processed in spatial memory without our conscious action. 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Think: immediate, instinctive, automatic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Or, what your eye is drawn to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And, FAST!</a:t>
            </a: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04040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f0b57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4f0b573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c49290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c49290d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c49290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c49290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c49290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c49290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c49290d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c49290d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c49290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c49290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4 </a:t>
            </a:r>
            <a:r>
              <a:rPr lang="en" dirty="0" err="1"/>
              <a:t>properities</a:t>
            </a:r>
            <a:r>
              <a:rPr lang="en" dirty="0"/>
              <a:t> of </a:t>
            </a:r>
            <a:r>
              <a:rPr lang="en" dirty="0" err="1"/>
              <a:t>preattentive</a:t>
            </a:r>
            <a:r>
              <a:rPr lang="en" dirty="0"/>
              <a:t> attributes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is not just the color (red in this case). It also includes brightness and saturation.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includes size and shape. It also includes contrast with other shapes. For text, it in</a:t>
            </a:r>
            <a:r>
              <a:rPr lang="en-US" dirty="0"/>
              <a:t>cl</a:t>
            </a:r>
            <a:r>
              <a:rPr lang="en" dirty="0" err="1"/>
              <a:t>udes</a:t>
            </a:r>
            <a:r>
              <a:rPr lang="en" dirty="0"/>
              <a:t> font, italics, bold, underline,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Movement relies on our reptilian brains to track watch moving objects, in</a:t>
            </a:r>
            <a:r>
              <a:rPr lang="en-US" dirty="0"/>
              <a:t>cl</a:t>
            </a:r>
            <a:r>
              <a:rPr lang="en" dirty="0" err="1"/>
              <a:t>uding</a:t>
            </a:r>
            <a:r>
              <a:rPr lang="en" dirty="0"/>
              <a:t> shiny things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positioning is where an object is located in relation to other objects. Think of cluster analysis. Think of foreground and background.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c49290d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c49290d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brain does some things faster than others. How long do you think it takes for your brain to respond to preattentive attributes?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 a second. Time enough to react without thinking.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Split-second decisions are real.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c49290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c49290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is comprised of 3 elements.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c49290d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c49290d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Let’s explore what we mean by these 3 concepts.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Hue is a measure of the color that we give a name to such as “Red” or “Violet”. 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Saturation and lightness/brightness are a measure of color intensity.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Hues and intensities help us separate visual elements from their surroundings. 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This saves the user from having to perform a visual search through data.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Here are some examples</a:t>
            </a:r>
            <a:endParaRPr sz="1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c49290d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c49290d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Hue is the easiest color concept to understand.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how hue changes during the ripening process.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number represents your ideal eating banana? Making banana bread?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you use hue to convey information?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c49290d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c49290d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Example: re-dying your jeans.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Color saturation is the intensity of a hue. It is the amount of grey in a color.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Maximum saturation is pure color.  Minimum is washed out, faded, pastel, etc.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c49290d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c49290d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Brightness</a:t>
            </a:r>
            <a:r>
              <a:rPr lang="en" sz="1400">
                <a:solidFill>
                  <a:schemeClr val="dk1"/>
                </a:solidFill>
              </a:rPr>
              <a:t> is the relative lightness or darkness of a particular color, from black (no brightness) to white (full brightness).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Brightness is also called </a:t>
            </a:r>
            <a:r>
              <a:rPr lang="en" sz="1400" b="1">
                <a:solidFill>
                  <a:schemeClr val="dk1"/>
                </a:solidFill>
              </a:rPr>
              <a:t>Lightness</a:t>
            </a:r>
            <a:r>
              <a:rPr lang="en" sz="1400">
                <a:solidFill>
                  <a:schemeClr val="dk1"/>
                </a:solidFill>
              </a:rPr>
              <a:t> in some contexts.   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In Tableau, saturation is called Opacity and is measure as a percent.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The difference between saturation and brightness is very important in photography and image processing applications. It is less important in creating visualizations using charts and graphs.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The takeaway: if you want turn a blue sky grey, lessen the saturation. If you want to make a dark blue sky a lighter shade of blue, increase the brightness.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Conveying information visually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Sean Oslin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DRAFT 3 10/26/19</a:t>
            </a:r>
            <a:endParaRPr sz="1800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75" y="373350"/>
            <a:ext cx="5511200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Brightness: it’s black &amp; white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850" y="1573525"/>
            <a:ext cx="5338475" cy="28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9147-FADB-DD4E-AAC1-7BED1EFA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color saturation and brightness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12F8-901F-3945-9B66-A78BCA21A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We are drawn to pure, intense colors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Important points should be in intense colors – where you want people to look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Supporting elements, including grid lines, axes, etc. should be less intense</a:t>
            </a:r>
          </a:p>
          <a:p>
            <a:pPr marL="596900" lvl="1" indent="0">
              <a:buNone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Creates a 3D effect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</a:rPr>
              <a:t>‘He faded into the background.’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2043-8449-4A49-A847-18B3939C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3180918"/>
            <a:ext cx="2877270" cy="17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21B1C-F496-4745-A5AF-0EDBECB6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30" y="114300"/>
            <a:ext cx="4162539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intensity </a:t>
            </a:r>
            <a:r>
              <a:rPr lang="en" dirty="0"/>
              <a:t>to convey information – 2 colors</a:t>
            </a:r>
            <a:endParaRPr dirty="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241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750" y="3086350"/>
            <a:ext cx="5762624" cy="19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9s?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00" y="1125300"/>
            <a:ext cx="37663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Easier?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75" y="1181325"/>
            <a:ext cx="377944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now?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25" y="1158925"/>
            <a:ext cx="38769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Hue, saturation, brightness (lightness)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50" y="1114100"/>
            <a:ext cx="5156774" cy="38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0" y="3004900"/>
            <a:ext cx="9144000" cy="12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Color blindness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F80-35F5-B749-ACDA-A68CE5DB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discuss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950B-C11A-974F-BFE4-6AD70D894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</a:t>
            </a:r>
          </a:p>
          <a:p>
            <a:r>
              <a:rPr lang="en-US" dirty="0"/>
              <a:t>Color blindness</a:t>
            </a:r>
          </a:p>
          <a:p>
            <a:r>
              <a:rPr lang="en-US" dirty="0"/>
              <a:t>Good presentation practice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2EF84-551B-4A4A-ADD3-E16EEBEC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42" y="3209743"/>
            <a:ext cx="2337707" cy="13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are for emphasis,/accent - use sparingly!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Contrast gives a sense of balance (red/blue, orange/purple)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Black is an accent color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code your visuals to the type of graph (e.g. bar charts are blue, line charts are red, treemaps are green)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aware of colorblindness.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conservative, use (develop!) some taste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and working with clients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create a draft of a data viz, only use grayscale colors.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 customers often become preoccupied with color choice and ignore what is being communicated.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color out of the mix to help focus their attention on the content. Add color once all decisions are made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17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Form can be manipulated to either call attention to a member of the data set or to reduce our attention on it.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75" y="152400"/>
            <a:ext cx="422174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5658975" y="1423150"/>
            <a:ext cx="32496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seems to be missing?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00" y="1048875"/>
            <a:ext cx="57531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6689900" y="1048875"/>
            <a:ext cx="228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(also, too much color and no labels)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a better chart type?</a:t>
            </a:r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  NO,   NO!!!!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t="16592"/>
          <a:stretch/>
        </p:blipFill>
        <p:spPr>
          <a:xfrm>
            <a:off x="127907" y="816429"/>
            <a:ext cx="7334250" cy="3297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6D138-B317-FD4C-91A4-7598D080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30200"/>
            <a:ext cx="6070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preattentive attributes?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/>
              <a:t>Pre</a:t>
            </a:r>
            <a:r>
              <a:rPr lang="en" sz="2400"/>
              <a:t> - before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 i="1"/>
              <a:t>Attentive</a:t>
            </a:r>
            <a:r>
              <a:rPr lang="en" sz="2400"/>
              <a:t> - what you notice on a conscious level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/>
              <a:t>Attributes</a:t>
            </a:r>
            <a:r>
              <a:rPr lang="en" sz="2400"/>
              <a:t> - characteristics</a:t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11934" b="11857"/>
          <a:stretch/>
        </p:blipFill>
        <p:spPr>
          <a:xfrm>
            <a:off x="6321525" y="3354075"/>
            <a:ext cx="2510776" cy="1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PAA properties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55675" y="1163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Color</a:t>
            </a:r>
            <a:endParaRPr sz="24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000" b="1" i="1" dirty="0">
                <a:latin typeface="Pacifico"/>
                <a:ea typeface="Pacifico"/>
                <a:cs typeface="Pacifico"/>
                <a:sym typeface="Pacifico"/>
              </a:rPr>
              <a:t>Form</a:t>
            </a:r>
            <a:endParaRPr sz="4000" b="1" i="1" dirty="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 dirty="0"/>
              <a:t>Mo--v---</a:t>
            </a:r>
            <a:r>
              <a:rPr lang="en" sz="2400" i="1" dirty="0" err="1"/>
              <a:t>em</a:t>
            </a:r>
            <a:r>
              <a:rPr lang="en" sz="2400" i="1" dirty="0"/>
              <a:t>-----</a:t>
            </a:r>
            <a:r>
              <a:rPr lang="en" sz="2400" i="1" dirty="0" err="1"/>
              <a:t>en</a:t>
            </a:r>
            <a:r>
              <a:rPr lang="en" sz="2400" i="1" dirty="0"/>
              <a:t>----------t</a:t>
            </a:r>
            <a:endParaRPr sz="2400" i="1" dirty="0"/>
          </a:p>
          <a:p>
            <a:pPr marL="22860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5029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Spatial Positioning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your brain processes PAA?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1 	second?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.5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.05 	seconds?</a:t>
            </a:r>
            <a:endParaRPr sz="24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900" y="2341725"/>
            <a:ext cx="2389400" cy="25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406075" y="0"/>
            <a:ext cx="38712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Color</a:t>
            </a:r>
            <a:endParaRPr sz="4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properties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38" y="1125325"/>
            <a:ext cx="50893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Hue: how ripe are my bananas?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79550" cy="37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Saturation: same hue, different intensity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t="7165"/>
          <a:stretch/>
        </p:blipFill>
        <p:spPr>
          <a:xfrm>
            <a:off x="1404087" y="1330530"/>
            <a:ext cx="6335826" cy="336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1031</Words>
  <Application>Microsoft Macintosh PowerPoint</Application>
  <PresentationFormat>On-screen Show (16:9)</PresentationFormat>
  <Paragraphs>140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Roboto</vt:lpstr>
      <vt:lpstr>Pacifico</vt:lpstr>
      <vt:lpstr>Simple Light</vt:lpstr>
      <vt:lpstr>PowerPoint Presentation</vt:lpstr>
      <vt:lpstr>What we’ll discuss</vt:lpstr>
      <vt:lpstr>What are preattentive attributes?</vt:lpstr>
      <vt:lpstr>4 PAA properties</vt:lpstr>
      <vt:lpstr>How fast your brain processes PAA?</vt:lpstr>
      <vt:lpstr>PowerPoint Presentation</vt:lpstr>
      <vt:lpstr>Color properties</vt:lpstr>
      <vt:lpstr>Hue: how ripe are my bananas?</vt:lpstr>
      <vt:lpstr>Saturation: same hue, different intensity</vt:lpstr>
      <vt:lpstr>Brightness: it’s black &amp; white</vt:lpstr>
      <vt:lpstr>PowerPoint Presentation</vt:lpstr>
      <vt:lpstr>Why does color saturation and brightness matter?</vt:lpstr>
      <vt:lpstr>PowerPoint Presentation</vt:lpstr>
      <vt:lpstr>Using intensity to convey information – 2 colors</vt:lpstr>
      <vt:lpstr>How many 9s?</vt:lpstr>
      <vt:lpstr>Easier?</vt:lpstr>
      <vt:lpstr>How about now?</vt:lpstr>
      <vt:lpstr>Hue, saturation, brightness (lightness)</vt:lpstr>
      <vt:lpstr>PowerPoint Presentation</vt:lpstr>
      <vt:lpstr>Takeaways</vt:lpstr>
      <vt:lpstr>Color and working with clients</vt:lpstr>
      <vt:lpstr>Form</vt:lpstr>
      <vt:lpstr>PowerPoint Presentation</vt:lpstr>
      <vt:lpstr>No,   NO,   NO!!!!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oslin</cp:lastModifiedBy>
  <cp:revision>6</cp:revision>
  <dcterms:modified xsi:type="dcterms:W3CDTF">2019-10-26T15:34:10Z</dcterms:modified>
</cp:coreProperties>
</file>